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64" Target="slides/slide22.xml" Type="http://schemas.openxmlformats.org/officeDocument/2006/relationships/slide"/><Relationship Id="rId65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01043"/>
            <a:ext cx="9797149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 spc="185">
                <a:solidFill>
                  <a:srgbClr val="FFFFFF"/>
                </a:solidFill>
                <a:latin typeface="Days"/>
              </a:rPr>
              <a:t>Дипломный проект курса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4937059"/>
            <a:ext cx="1084126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 spc="360">
                <a:solidFill>
                  <a:srgbClr val="FFFFFF"/>
                </a:solidFill>
                <a:latin typeface="Open Sauce Medium"/>
              </a:rPr>
              <a:t>«BUSINESS INTELLIGENCE (BI)</a:t>
            </a:r>
          </a:p>
          <a:p>
            <a:pPr algn="just">
              <a:lnSpc>
                <a:spcPts val="5500"/>
              </a:lnSpc>
            </a:pPr>
            <a:r>
              <a:rPr lang="en-US" sz="5000" spc="360">
                <a:solidFill>
                  <a:srgbClr val="FFFFFF"/>
                </a:solidFill>
                <a:latin typeface="Open Sauce Medium"/>
              </a:rPr>
              <a:t>разработчик»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GymBase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8041806" cy="35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Автор: https://www.linkedin.com/in/veronikashnip/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833" y="2177364"/>
            <a:ext cx="10559445" cy="5932273"/>
          </a:xfrm>
          <a:custGeom>
            <a:avLst/>
            <a:gdLst/>
            <a:ahLst/>
            <a:cxnLst/>
            <a:rect r="r" b="b" t="t" l="l"/>
            <a:pathLst>
              <a:path h="5932273" w="10559445">
                <a:moveTo>
                  <a:pt x="0" y="0"/>
                </a:moveTo>
                <a:lnTo>
                  <a:pt x="10559446" y="0"/>
                </a:lnTo>
                <a:lnTo>
                  <a:pt x="10559446" y="5932272"/>
                </a:lnTo>
                <a:lnTo>
                  <a:pt x="0" y="5932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77198"/>
            <a:ext cx="6172133" cy="229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123" y="679618"/>
            <a:ext cx="13087102" cy="7327797"/>
          </a:xfrm>
          <a:custGeom>
            <a:avLst/>
            <a:gdLst/>
            <a:ahLst/>
            <a:cxnLst/>
            <a:rect r="r" b="b" t="t" l="l"/>
            <a:pathLst>
              <a:path h="7327797" w="13087102">
                <a:moveTo>
                  <a:pt x="0" y="0"/>
                </a:moveTo>
                <a:lnTo>
                  <a:pt x="13087102" y="0"/>
                </a:lnTo>
                <a:lnTo>
                  <a:pt x="13087102" y="7327797"/>
                </a:lnTo>
                <a:lnTo>
                  <a:pt x="0" y="732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123" y="660225"/>
            <a:ext cx="13091397" cy="7332814"/>
          </a:xfrm>
          <a:custGeom>
            <a:avLst/>
            <a:gdLst/>
            <a:ahLst/>
            <a:cxnLst/>
            <a:rect r="r" b="b" t="t" l="l"/>
            <a:pathLst>
              <a:path h="7332814" w="13091397">
                <a:moveTo>
                  <a:pt x="0" y="0"/>
                </a:moveTo>
                <a:lnTo>
                  <a:pt x="13091397" y="0"/>
                </a:lnTo>
                <a:lnTo>
                  <a:pt x="13091397" y="7332814"/>
                </a:lnTo>
                <a:lnTo>
                  <a:pt x="0" y="733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123" y="614338"/>
            <a:ext cx="13084230" cy="7351702"/>
          </a:xfrm>
          <a:custGeom>
            <a:avLst/>
            <a:gdLst/>
            <a:ahLst/>
            <a:cxnLst/>
            <a:rect r="r" b="b" t="t" l="l"/>
            <a:pathLst>
              <a:path h="7351702" w="13084230">
                <a:moveTo>
                  <a:pt x="0" y="0"/>
                </a:moveTo>
                <a:lnTo>
                  <a:pt x="13084230" y="0"/>
                </a:lnTo>
                <a:lnTo>
                  <a:pt x="13084230" y="7351702"/>
                </a:lnTo>
                <a:lnTo>
                  <a:pt x="0" y="7351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123" y="580956"/>
            <a:ext cx="12804677" cy="7220683"/>
          </a:xfrm>
          <a:custGeom>
            <a:avLst/>
            <a:gdLst/>
            <a:ahLst/>
            <a:cxnLst/>
            <a:rect r="r" b="b" t="t" l="l"/>
            <a:pathLst>
              <a:path h="7220683" w="12804677">
                <a:moveTo>
                  <a:pt x="0" y="0"/>
                </a:moveTo>
                <a:lnTo>
                  <a:pt x="12804677" y="0"/>
                </a:lnTo>
                <a:lnTo>
                  <a:pt x="12804677" y="7220682"/>
                </a:lnTo>
                <a:lnTo>
                  <a:pt x="0" y="722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5165" y="451944"/>
            <a:ext cx="13224625" cy="7248425"/>
          </a:xfrm>
          <a:custGeom>
            <a:avLst/>
            <a:gdLst/>
            <a:ahLst/>
            <a:cxnLst/>
            <a:rect r="r" b="b" t="t" l="l"/>
            <a:pathLst>
              <a:path h="7248425" w="13224625">
                <a:moveTo>
                  <a:pt x="0" y="0"/>
                </a:moveTo>
                <a:lnTo>
                  <a:pt x="13224625" y="0"/>
                </a:lnTo>
                <a:lnTo>
                  <a:pt x="13224625" y="7248424"/>
                </a:lnTo>
                <a:lnTo>
                  <a:pt x="0" y="724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3009" y="604699"/>
            <a:ext cx="13088536" cy="7332193"/>
          </a:xfrm>
          <a:custGeom>
            <a:avLst/>
            <a:gdLst/>
            <a:ahLst/>
            <a:cxnLst/>
            <a:rect r="r" b="b" t="t" l="l"/>
            <a:pathLst>
              <a:path h="7332193" w="13088536">
                <a:moveTo>
                  <a:pt x="0" y="0"/>
                </a:moveTo>
                <a:lnTo>
                  <a:pt x="13088536" y="0"/>
                </a:lnTo>
                <a:lnTo>
                  <a:pt x="13088536" y="7332193"/>
                </a:lnTo>
                <a:lnTo>
                  <a:pt x="0" y="7332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4123" y="703895"/>
            <a:ext cx="13095677" cy="7288949"/>
          </a:xfrm>
          <a:custGeom>
            <a:avLst/>
            <a:gdLst/>
            <a:ahLst/>
            <a:cxnLst/>
            <a:rect r="r" b="b" t="t" l="l"/>
            <a:pathLst>
              <a:path h="7288949" w="13095677">
                <a:moveTo>
                  <a:pt x="0" y="0"/>
                </a:moveTo>
                <a:lnTo>
                  <a:pt x="13095677" y="0"/>
                </a:lnTo>
                <a:lnTo>
                  <a:pt x="13095677" y="7288949"/>
                </a:lnTo>
                <a:lnTo>
                  <a:pt x="0" y="728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5656" y="534571"/>
            <a:ext cx="13085667" cy="7356090"/>
          </a:xfrm>
          <a:custGeom>
            <a:avLst/>
            <a:gdLst/>
            <a:ahLst/>
            <a:cxnLst/>
            <a:rect r="r" b="b" t="t" l="l"/>
            <a:pathLst>
              <a:path h="7356090" w="13085667">
                <a:moveTo>
                  <a:pt x="0" y="0"/>
                </a:moveTo>
                <a:lnTo>
                  <a:pt x="13085667" y="0"/>
                </a:lnTo>
                <a:lnTo>
                  <a:pt x="13085667" y="7356090"/>
                </a:lnTo>
                <a:lnTo>
                  <a:pt x="0" y="7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602" y="2889349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4885" y="551214"/>
            <a:ext cx="10362284" cy="8205195"/>
          </a:xfrm>
          <a:custGeom>
            <a:avLst/>
            <a:gdLst/>
            <a:ahLst/>
            <a:cxnLst/>
            <a:rect r="r" b="b" t="t" l="l"/>
            <a:pathLst>
              <a:path h="8205195" w="10362284">
                <a:moveTo>
                  <a:pt x="0" y="0"/>
                </a:moveTo>
                <a:lnTo>
                  <a:pt x="10362284" y="0"/>
                </a:lnTo>
                <a:lnTo>
                  <a:pt x="10362284" y="8205195"/>
                </a:lnTo>
                <a:lnTo>
                  <a:pt x="0" y="820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028" y="3160857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131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Концептуальное проектирование базы данных (БД)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52553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52553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52553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52553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131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Логическое проектирование БД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131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Физическое проектирование БД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131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 Заполнение таблиц тестовыми данными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Тестирование БД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46286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46286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6884" y="6746286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9177" y="6746286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2736" y="7666072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Создание объектов БД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12429" y="7666072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Создание пакетов ETL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562122" y="7666072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Визуализация данных в Power BI</a:t>
            </a:r>
          </a:p>
          <a:p>
            <a:pPr algn="ctr">
              <a:lnSpc>
                <a:spcPts val="264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728056" y="3225285"/>
            <a:ext cx="106107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200">
                <a:solidFill>
                  <a:srgbClr val="FFFFFF"/>
                </a:solidFill>
                <a:latin typeface="Open Sauce Medium"/>
              </a:rPr>
              <a:t>СОДЕРЖАНИЕ ПРОЕКТА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36054" y="1210813"/>
            <a:ext cx="3184003" cy="38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89">
                <a:solidFill>
                  <a:srgbClr val="FFFFFF"/>
                </a:solidFill>
                <a:latin typeface="Days"/>
              </a:rPr>
              <a:t>GymBase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39943" y="8566375"/>
            <a:ext cx="2265543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28807" y="9210675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Визуализация данных в Tableau</a:t>
            </a:r>
          </a:p>
          <a:p>
            <a:pPr algn="ctr">
              <a:lnSpc>
                <a:spcPts val="264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2764" y="621593"/>
            <a:ext cx="9999234" cy="7935584"/>
          </a:xfrm>
          <a:custGeom>
            <a:avLst/>
            <a:gdLst/>
            <a:ahLst/>
            <a:cxnLst/>
            <a:rect r="r" b="b" t="t" l="l"/>
            <a:pathLst>
              <a:path h="7935584" w="9999234">
                <a:moveTo>
                  <a:pt x="0" y="0"/>
                </a:moveTo>
                <a:lnTo>
                  <a:pt x="9999234" y="0"/>
                </a:lnTo>
                <a:lnTo>
                  <a:pt x="9999234" y="7935583"/>
                </a:lnTo>
                <a:lnTo>
                  <a:pt x="0" y="793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028" y="3160857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6074" y="614021"/>
            <a:ext cx="10223226" cy="8148064"/>
          </a:xfrm>
          <a:custGeom>
            <a:avLst/>
            <a:gdLst/>
            <a:ahLst/>
            <a:cxnLst/>
            <a:rect r="r" b="b" t="t" l="l"/>
            <a:pathLst>
              <a:path h="8148064" w="10223226">
                <a:moveTo>
                  <a:pt x="0" y="0"/>
                </a:moveTo>
                <a:lnTo>
                  <a:pt x="10223226" y="0"/>
                </a:lnTo>
                <a:lnTo>
                  <a:pt x="10223226" y="8148064"/>
                </a:lnTo>
                <a:lnTo>
                  <a:pt x="0" y="814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028" y="3160857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7660" y="398395"/>
            <a:ext cx="10176539" cy="8147349"/>
          </a:xfrm>
          <a:custGeom>
            <a:avLst/>
            <a:gdLst/>
            <a:ahLst/>
            <a:cxnLst/>
            <a:rect r="r" b="b" t="t" l="l"/>
            <a:pathLst>
              <a:path h="8147349" w="10176539">
                <a:moveTo>
                  <a:pt x="0" y="0"/>
                </a:moveTo>
                <a:lnTo>
                  <a:pt x="10176539" y="0"/>
                </a:lnTo>
                <a:lnTo>
                  <a:pt x="10176539" y="8147349"/>
                </a:lnTo>
                <a:lnTo>
                  <a:pt x="0" y="8147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028" y="3160857"/>
            <a:ext cx="4747521" cy="176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4653"/>
              </a:lnSpc>
            </a:pPr>
            <a:r>
              <a:rPr lang="en-US" sz="4230" spc="135">
                <a:solidFill>
                  <a:srgbClr val="000000"/>
                </a:solidFill>
                <a:latin typeface="Days"/>
              </a:rPr>
              <a:t>Tableau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7967" y="1028700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9861" y="971550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GymBase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4475" y="5067300"/>
            <a:ext cx="15744825" cy="13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4219">
                <a:solidFill>
                  <a:srgbClr val="FFFFFF"/>
                </a:solidFill>
                <a:latin typeface="Open Sans Bold Italics"/>
              </a:rPr>
              <a:t>"Никогда не сдавайтесь в обучении – это начало успеха." </a:t>
            </a:r>
          </a:p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 Italics"/>
              </a:rPr>
              <a:t> Альберт Эйнштейн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691">
            <a:off x="-2289058" y="6721802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9911" y="183116"/>
            <a:ext cx="10815829" cy="9075184"/>
          </a:xfrm>
          <a:custGeom>
            <a:avLst/>
            <a:gdLst/>
            <a:ahLst/>
            <a:cxnLst/>
            <a:rect r="r" b="b" t="t" l="l"/>
            <a:pathLst>
              <a:path h="9075184" w="10815829">
                <a:moveTo>
                  <a:pt x="0" y="0"/>
                </a:moveTo>
                <a:lnTo>
                  <a:pt x="10815828" y="0"/>
                </a:lnTo>
                <a:lnTo>
                  <a:pt x="10815828" y="9075184"/>
                </a:lnTo>
                <a:lnTo>
                  <a:pt x="0" y="907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3" t="0" r="-572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945" y="742357"/>
            <a:ext cx="6261639" cy="127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1"/>
              </a:lnSpc>
            </a:pPr>
            <a:r>
              <a:rPr lang="en-US" sz="4537" spc="145">
                <a:solidFill>
                  <a:srgbClr val="223289"/>
                </a:solidFill>
                <a:latin typeface="Open Sauce Medium"/>
              </a:rPr>
              <a:t>КОНЦЕПТУАЛЬНОЕ ПРОЕКТИРОВАНИЕ</a:t>
            </a:r>
            <a:r>
              <a:rPr lang="en-US" sz="4537" spc="145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233" y="2078757"/>
            <a:ext cx="5559045" cy="146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000">
                <a:solidFill>
                  <a:srgbClr val="192253"/>
                </a:solidFill>
                <a:latin typeface="Open Sauce Light"/>
              </a:rPr>
              <a:t>ER-диаграмма </a:t>
            </a:r>
          </a:p>
          <a:p>
            <a:pPr algn="ctr">
              <a:lnSpc>
                <a:spcPts val="4410"/>
              </a:lnSpc>
            </a:pPr>
            <a:r>
              <a:rPr lang="en-US" sz="3000">
                <a:solidFill>
                  <a:srgbClr val="192253"/>
                </a:solidFill>
                <a:latin typeface="Open Sauce Light"/>
              </a:rPr>
              <a:t>«Сущность-связь»</a:t>
            </a:r>
          </a:p>
          <a:p>
            <a:pPr algn="ctr">
              <a:lnSpc>
                <a:spcPts val="2900"/>
              </a:lnSpc>
            </a:pPr>
            <a:r>
              <a:rPr lang="en-US" sz="1973">
                <a:solidFill>
                  <a:srgbClr val="192253"/>
                </a:solidFill>
                <a:latin typeface="Open Sauce Light"/>
              </a:rPr>
              <a:t>с использованием  diagrams.net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691">
            <a:off x="-2118361" y="682348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3503" y="178821"/>
            <a:ext cx="11140370" cy="8837139"/>
          </a:xfrm>
          <a:custGeom>
            <a:avLst/>
            <a:gdLst/>
            <a:ahLst/>
            <a:cxnLst/>
            <a:rect r="r" b="b" t="t" l="l"/>
            <a:pathLst>
              <a:path h="8837139" w="11140370">
                <a:moveTo>
                  <a:pt x="0" y="0"/>
                </a:moveTo>
                <a:lnTo>
                  <a:pt x="11140369" y="0"/>
                </a:lnTo>
                <a:lnTo>
                  <a:pt x="11140369" y="8837139"/>
                </a:lnTo>
                <a:lnTo>
                  <a:pt x="0" y="883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82" t="0" r="-126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857" y="1066800"/>
            <a:ext cx="689967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60">
                <a:solidFill>
                  <a:srgbClr val="223289"/>
                </a:solidFill>
                <a:latin typeface="Open Sauce Medium"/>
              </a:rPr>
              <a:t>ЛОГИЧЕСКОЕ  ПРОЕКТИРОВАНИЕ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84532" y="2425700"/>
            <a:ext cx="5559045" cy="3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973">
                <a:solidFill>
                  <a:srgbClr val="192253"/>
                </a:solidFill>
                <a:latin typeface="Open Sauce Light"/>
              </a:rPr>
              <a:t>С использованием  diagrams.net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691">
            <a:off x="-2118361" y="682348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48855" y="316071"/>
            <a:ext cx="10792483" cy="8823584"/>
          </a:xfrm>
          <a:custGeom>
            <a:avLst/>
            <a:gdLst/>
            <a:ahLst/>
            <a:cxnLst/>
            <a:rect r="r" b="b" t="t" l="l"/>
            <a:pathLst>
              <a:path h="8823584" w="10792483">
                <a:moveTo>
                  <a:pt x="0" y="0"/>
                </a:moveTo>
                <a:lnTo>
                  <a:pt x="10792483" y="0"/>
                </a:lnTo>
                <a:lnTo>
                  <a:pt x="10792483" y="8823584"/>
                </a:lnTo>
                <a:lnTo>
                  <a:pt x="0" y="882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037" y="1338278"/>
            <a:ext cx="689967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60">
                <a:solidFill>
                  <a:srgbClr val="223289"/>
                </a:solidFill>
                <a:latin typeface="Open Sauce Medium"/>
              </a:rPr>
              <a:t>ФИЗИЧЕСКОЕ ПРОЕКТИРОВАНИЕ</a:t>
            </a:r>
            <a:r>
              <a:rPr lang="en-US" sz="5000" spc="160">
                <a:solidFill>
                  <a:srgbClr val="FFFFFF"/>
                </a:solidFill>
                <a:latin typeface="Open Sauce Medium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937" y="2987967"/>
            <a:ext cx="4431718" cy="214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3999">
                <a:solidFill>
                  <a:srgbClr val="192253"/>
                </a:solidFill>
                <a:latin typeface="Open Sauce Light"/>
              </a:rPr>
              <a:t>Создание таблиц</a:t>
            </a:r>
          </a:p>
          <a:p>
            <a:pPr algn="ctr">
              <a:lnSpc>
                <a:spcPts val="2312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000">
                <a:solidFill>
                  <a:srgbClr val="192253"/>
                </a:solidFill>
                <a:latin typeface="Open Sauce Light"/>
              </a:rPr>
              <a:t>с использованием</a:t>
            </a:r>
          </a:p>
          <a:p>
            <a:pPr algn="ctr">
              <a:lnSpc>
                <a:spcPts val="2940"/>
              </a:lnSpc>
            </a:pPr>
            <a:r>
              <a:rPr lang="en-US" sz="2000">
                <a:solidFill>
                  <a:srgbClr val="192253"/>
                </a:solidFill>
                <a:latin typeface="Open Sauce Light"/>
              </a:rPr>
              <a:t> MS SQL Server Management Studio (SSMS)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8867" y="9316923"/>
            <a:ext cx="6288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5455025" y="1787215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010" y="360400"/>
            <a:ext cx="10813128" cy="9781301"/>
          </a:xfrm>
          <a:custGeom>
            <a:avLst/>
            <a:gdLst/>
            <a:ahLst/>
            <a:cxnLst/>
            <a:rect r="r" b="b" t="t" l="l"/>
            <a:pathLst>
              <a:path h="9781301" w="10813128">
                <a:moveTo>
                  <a:pt x="0" y="0"/>
                </a:moveTo>
                <a:lnTo>
                  <a:pt x="10813128" y="0"/>
                </a:lnTo>
                <a:lnTo>
                  <a:pt x="10813128" y="9781301"/>
                </a:lnTo>
                <a:lnTo>
                  <a:pt x="0" y="978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34365" y="5143500"/>
            <a:ext cx="5095419" cy="3649594"/>
          </a:xfrm>
          <a:custGeom>
            <a:avLst/>
            <a:gdLst/>
            <a:ahLst/>
            <a:cxnLst/>
            <a:rect r="r" b="b" t="t" l="l"/>
            <a:pathLst>
              <a:path h="3649594" w="5095419">
                <a:moveTo>
                  <a:pt x="0" y="0"/>
                </a:moveTo>
                <a:lnTo>
                  <a:pt x="5095419" y="0"/>
                </a:lnTo>
                <a:lnTo>
                  <a:pt x="5095419" y="3649594"/>
                </a:lnTo>
                <a:lnTo>
                  <a:pt x="0" y="3649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34365" y="1894245"/>
            <a:ext cx="5866247" cy="239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8"/>
              </a:lnSpc>
            </a:pPr>
            <a:r>
              <a:rPr lang="en-US" sz="4307" spc="137">
                <a:solidFill>
                  <a:srgbClr val="223289"/>
                </a:solidFill>
                <a:latin typeface="Open Sauce Medium"/>
              </a:rPr>
              <a:t>ЗАПОЛНЕНИЕ ТАБЛИЦ ТЕСТОВЫМИ ДАННЫМИ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4365" y="4372178"/>
            <a:ext cx="4866908" cy="46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2"/>
              </a:lnSpc>
            </a:pPr>
            <a:r>
              <a:rPr lang="en-US" sz="2716">
                <a:solidFill>
                  <a:srgbClr val="192253"/>
                </a:solidFill>
                <a:latin typeface="Open Sans"/>
              </a:rPr>
              <a:t>На примере таблицы Filials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6679" y="9745578"/>
            <a:ext cx="4624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5736201" y="183549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7560" y="5143500"/>
            <a:ext cx="5558508" cy="4219516"/>
          </a:xfrm>
          <a:custGeom>
            <a:avLst/>
            <a:gdLst/>
            <a:ahLst/>
            <a:cxnLst/>
            <a:rect r="r" b="b" t="t" l="l"/>
            <a:pathLst>
              <a:path h="4219516" w="5558508">
                <a:moveTo>
                  <a:pt x="0" y="0"/>
                </a:moveTo>
                <a:lnTo>
                  <a:pt x="5558508" y="0"/>
                </a:lnTo>
                <a:lnTo>
                  <a:pt x="5558508" y="4219516"/>
                </a:lnTo>
                <a:lnTo>
                  <a:pt x="0" y="421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38517"/>
            <a:ext cx="10576347" cy="8219783"/>
          </a:xfrm>
          <a:custGeom>
            <a:avLst/>
            <a:gdLst/>
            <a:ahLst/>
            <a:cxnLst/>
            <a:rect r="r" b="b" t="t" l="l"/>
            <a:pathLst>
              <a:path h="8219783" w="10576347">
                <a:moveTo>
                  <a:pt x="0" y="0"/>
                </a:moveTo>
                <a:lnTo>
                  <a:pt x="10576347" y="0"/>
                </a:lnTo>
                <a:lnTo>
                  <a:pt x="10576347" y="8219783"/>
                </a:lnTo>
                <a:lnTo>
                  <a:pt x="0" y="821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72591" y="605524"/>
            <a:ext cx="6899678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223289"/>
                </a:solidFill>
                <a:latin typeface="Open Sauce Medium"/>
              </a:rPr>
              <a:t>СОЗДАНИЕ ОБЪЕКТОВ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2591" y="2353864"/>
            <a:ext cx="48684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3289"/>
                </a:solidFill>
                <a:latin typeface="Open Sans"/>
              </a:rPr>
              <a:t>Представление (VIEW)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7471" y="9805152"/>
            <a:ext cx="4624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[...]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2591" y="3162854"/>
            <a:ext cx="4244082" cy="9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1922">
                <a:solidFill>
                  <a:srgbClr val="192253"/>
                </a:solidFill>
                <a:latin typeface="Open Sans"/>
              </a:rPr>
              <a:t>для связи </a:t>
            </a:r>
          </a:p>
          <a:p>
            <a:pPr algn="ctr">
              <a:lnSpc>
                <a:spcPts val="2692"/>
              </a:lnSpc>
            </a:pPr>
            <a:r>
              <a:rPr lang="en-US" sz="1922">
                <a:solidFill>
                  <a:srgbClr val="192253"/>
                </a:solidFill>
                <a:latin typeface="Open Sans"/>
              </a:rPr>
              <a:t> таблицы VisitEmployees (фактовая) </a:t>
            </a:r>
          </a:p>
          <a:p>
            <a:pPr algn="ctr">
              <a:lnSpc>
                <a:spcPts val="2692"/>
              </a:lnSpc>
            </a:pPr>
            <a:r>
              <a:rPr lang="en-US" sz="1922">
                <a:solidFill>
                  <a:srgbClr val="192253"/>
                </a:solidFill>
                <a:latin typeface="Open Sans"/>
              </a:rPr>
              <a:t>с таблицами справочниками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024" y="3975388"/>
            <a:ext cx="5619415" cy="5465885"/>
          </a:xfrm>
          <a:custGeom>
            <a:avLst/>
            <a:gdLst/>
            <a:ahLst/>
            <a:cxnLst/>
            <a:rect r="r" b="b" t="t" l="l"/>
            <a:pathLst>
              <a:path h="5465885" w="5619415">
                <a:moveTo>
                  <a:pt x="0" y="0"/>
                </a:moveTo>
                <a:lnTo>
                  <a:pt x="5619415" y="0"/>
                </a:lnTo>
                <a:lnTo>
                  <a:pt x="5619415" y="5465885"/>
                </a:lnTo>
                <a:lnTo>
                  <a:pt x="0" y="546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25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0437" y="1028700"/>
            <a:ext cx="10471753" cy="4336557"/>
          </a:xfrm>
          <a:custGeom>
            <a:avLst/>
            <a:gdLst/>
            <a:ahLst/>
            <a:cxnLst/>
            <a:rect r="r" b="b" t="t" l="l"/>
            <a:pathLst>
              <a:path h="4336557" w="10471753">
                <a:moveTo>
                  <a:pt x="0" y="0"/>
                </a:moveTo>
                <a:lnTo>
                  <a:pt x="10471753" y="0"/>
                </a:lnTo>
                <a:lnTo>
                  <a:pt x="10471753" y="4336557"/>
                </a:lnTo>
                <a:lnTo>
                  <a:pt x="0" y="4336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809" r="-65553" b="-10247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85850"/>
            <a:ext cx="5473970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Создание пакетов ETL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39716"/>
            <a:ext cx="5673739" cy="8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с использованием</a:t>
            </a:r>
          </a:p>
          <a:p>
            <a:pPr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MS SQL Server Integration Services (SSIS)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1950" y="5502799"/>
            <a:ext cx="933299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Создан SSIS пакет для добавления 10 новых строк в таблицу ФАКТОВ.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Источником для SSIS пакета был запрос, где  заджойнины все дименшены и факт. Все внешние ключи заменены на альтенативные из дименшена.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5987" y="1838000"/>
            <a:ext cx="9902984" cy="5215962"/>
          </a:xfrm>
          <a:custGeom>
            <a:avLst/>
            <a:gdLst/>
            <a:ahLst/>
            <a:cxnLst/>
            <a:rect r="r" b="b" t="t" l="l"/>
            <a:pathLst>
              <a:path h="5215962" w="9902984">
                <a:moveTo>
                  <a:pt x="0" y="0"/>
                </a:moveTo>
                <a:lnTo>
                  <a:pt x="9902984" y="0"/>
                </a:lnTo>
                <a:lnTo>
                  <a:pt x="9902984" y="5215962"/>
                </a:lnTo>
                <a:lnTo>
                  <a:pt x="0" y="521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4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225" y="5977025"/>
            <a:ext cx="7279725" cy="3846836"/>
          </a:xfrm>
          <a:custGeom>
            <a:avLst/>
            <a:gdLst/>
            <a:ahLst/>
            <a:cxnLst/>
            <a:rect r="r" b="b" t="t" l="l"/>
            <a:pathLst>
              <a:path h="3846836" w="7279725">
                <a:moveTo>
                  <a:pt x="0" y="0"/>
                </a:moveTo>
                <a:lnTo>
                  <a:pt x="7279725" y="0"/>
                </a:lnTo>
                <a:lnTo>
                  <a:pt x="7279725" y="3846837"/>
                </a:lnTo>
                <a:lnTo>
                  <a:pt x="0" y="3846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3" t="0" r="-241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77198"/>
            <a:ext cx="6172133" cy="229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Визуализация данных в </a:t>
            </a:r>
          </a:p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DAF_s3jnsPg</dc:identifier>
  <dcterms:modified xsi:type="dcterms:W3CDTF">2011-08-01T06:04:30Z</dcterms:modified>
  <cp:revision>1</cp:revision>
  <dc:title>Автор:</dc:title>
</cp:coreProperties>
</file>